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Average"/>
      <p:regular r:id="rId27"/>
    </p:embeddedFont>
    <p:embeddedFont>
      <p:font typeface="Comforta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Comfortaa-regular.fntdata"/><Relationship Id="rId27" Type="http://schemas.openxmlformats.org/officeDocument/2006/relationships/font" Target="fonts/Average-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omfortaa-bold.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Montserrat-regular.fntdata"/><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389e1abed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89e1abed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389e1abed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389e1abed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389e1abed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89e1abed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389e1abed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89e1abed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drive.google.com/file/d/1Jjf2hOeBIWtl18z53ym4Ze0N3qxcQvGe/view" TargetMode="Externa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6.xml"/><Relationship Id="rId6" Type="http://schemas.openxmlformats.org/officeDocument/2006/relationships/slide" Target="/ppt/slid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0" Type="http://schemas.openxmlformats.org/officeDocument/2006/relationships/image" Target="../media/image10.png"/><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12.png"/><Relationship Id="rId5" Type="http://schemas.openxmlformats.org/officeDocument/2006/relationships/image" Target="../media/image5.png"/><Relationship Id="rId6" Type="http://schemas.openxmlformats.org/officeDocument/2006/relationships/image" Target="../media/image2.png"/><Relationship Id="rId7" Type="http://schemas.openxmlformats.org/officeDocument/2006/relationships/image" Target="../media/image8.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ECOPS</a:t>
            </a:r>
            <a:r>
              <a:rPr lang="en-GB"/>
              <a:t> </a:t>
            </a:r>
            <a:endParaRPr/>
          </a:p>
        </p:txBody>
      </p:sp>
      <p:sp>
        <p:nvSpPr>
          <p:cNvPr id="229" name="Google Shape;229;p17"/>
          <p:cNvSpPr txBox="1"/>
          <p:nvPr>
            <p:ph idx="1" type="subTitle"/>
          </p:nvPr>
        </p:nvSpPr>
        <p:spPr>
          <a:xfrm>
            <a:off x="3964600" y="3739400"/>
            <a:ext cx="6390900" cy="5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A simple and efficient cops system</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2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Police abilities</a:t>
            </a:r>
            <a:endParaRPr sz="1800"/>
          </a:p>
        </p:txBody>
      </p:sp>
      <p:pic>
        <p:nvPicPr>
          <p:cNvPr id="376" name="Google Shape;376;p26"/>
          <p:cNvPicPr preferRelativeResize="0"/>
          <p:nvPr/>
        </p:nvPicPr>
        <p:blipFill>
          <a:blip r:embed="rId3">
            <a:alphaModFix/>
          </a:blip>
          <a:stretch>
            <a:fillRect/>
          </a:stretch>
        </p:blipFill>
        <p:spPr>
          <a:xfrm>
            <a:off x="4758725" y="1275190"/>
            <a:ext cx="4098567" cy="386831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Product video</a:t>
            </a:r>
            <a:endParaRPr/>
          </a:p>
        </p:txBody>
      </p:sp>
      <p:pic>
        <p:nvPicPr>
          <p:cNvPr id="382" name="Google Shape;382;p27" title="java_pro.webm">
            <a:hlinkClick r:id="rId3"/>
          </p:cNvPr>
          <p:cNvPicPr preferRelativeResize="0"/>
          <p:nvPr/>
        </p:nvPicPr>
        <p:blipFill>
          <a:blip r:embed="rId4">
            <a:alphaModFix/>
          </a:blip>
          <a:stretch>
            <a:fillRect/>
          </a:stretch>
        </p:blipFill>
        <p:spPr>
          <a:xfrm>
            <a:off x="1710075" y="1181875"/>
            <a:ext cx="5687026" cy="3550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28"/>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Improvements</a:t>
            </a:r>
            <a:endParaRPr/>
          </a:p>
        </p:txBody>
      </p:sp>
      <p:sp>
        <p:nvSpPr>
          <p:cNvPr id="388" name="Google Shape;388;p28"/>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Though we tried our level best there are some </a:t>
            </a:r>
            <a:r>
              <a:rPr lang="en-GB"/>
              <a:t>features</a:t>
            </a:r>
            <a:r>
              <a:rPr lang="en-GB"/>
              <a:t> which we could not include because of time constraint</a:t>
            </a:r>
            <a:endParaRPr/>
          </a:p>
          <a:p>
            <a:pPr indent="-311150" lvl="0" marL="457200" rtl="0" algn="l">
              <a:spcBef>
                <a:spcPts val="1600"/>
              </a:spcBef>
              <a:spcAft>
                <a:spcPts val="0"/>
              </a:spcAft>
              <a:buSzPts val="1300"/>
              <a:buChar char="●"/>
            </a:pPr>
            <a:r>
              <a:rPr lang="en-GB"/>
              <a:t>Ability to know case status</a:t>
            </a:r>
            <a:endParaRPr/>
          </a:p>
          <a:p>
            <a:pPr indent="-311150" lvl="0" marL="457200" rtl="0" algn="l">
              <a:spcBef>
                <a:spcPts val="0"/>
              </a:spcBef>
              <a:spcAft>
                <a:spcPts val="0"/>
              </a:spcAft>
              <a:buSzPts val="1300"/>
              <a:buChar char="●"/>
            </a:pPr>
            <a:r>
              <a:rPr lang="en-GB"/>
              <a:t>Ability to export FIR as a document</a:t>
            </a:r>
            <a:endParaRPr/>
          </a:p>
          <a:p>
            <a:pPr indent="-311150" lvl="0" marL="457200" rtl="0" algn="l">
              <a:spcBef>
                <a:spcPts val="0"/>
              </a:spcBef>
              <a:spcAft>
                <a:spcPts val="0"/>
              </a:spcAft>
              <a:buSzPts val="1300"/>
              <a:buChar char="●"/>
            </a:pPr>
            <a:r>
              <a:rPr lang="en-GB"/>
              <a:t>Feedback system</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descr="offset_comp_267026.jpg" id="389" name="Google Shape;389;p28"/>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id="390" name="Google Shape;390;p28"/>
          <p:cNvPicPr preferRelativeResize="0"/>
          <p:nvPr/>
        </p:nvPicPr>
        <p:blipFill>
          <a:blip r:embed="rId4">
            <a:alphaModFix/>
          </a:blip>
          <a:stretch>
            <a:fillRect/>
          </a:stretch>
        </p:blipFill>
        <p:spPr>
          <a:xfrm>
            <a:off x="5673546" y="1400959"/>
            <a:ext cx="2504700" cy="374254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2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Conclusion</a:t>
            </a:r>
            <a:endParaRPr sz="1800"/>
          </a:p>
        </p:txBody>
      </p:sp>
      <p:sp>
        <p:nvSpPr>
          <p:cNvPr id="396" name="Google Shape;396;p29"/>
          <p:cNvSpPr txBox="1"/>
          <p:nvPr/>
        </p:nvSpPr>
        <p:spPr>
          <a:xfrm>
            <a:off x="4592900" y="577475"/>
            <a:ext cx="4551000" cy="4275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t>Duplication of work is avoided.</a:t>
            </a:r>
            <a:endParaRPr/>
          </a:p>
          <a:p>
            <a:pPr indent="0" lvl="0" marL="0" rtl="0" algn="l">
              <a:spcBef>
                <a:spcPts val="0"/>
              </a:spcBef>
              <a:spcAft>
                <a:spcPts val="0"/>
              </a:spcAft>
              <a:buNone/>
            </a:pPr>
            <a:r>
              <a:rPr lang="en-GB"/>
              <a:t>Paper work is drastically reduced.</a:t>
            </a:r>
            <a:endParaRPr/>
          </a:p>
          <a:p>
            <a:pPr indent="0" lvl="0" marL="0" rtl="0" algn="l">
              <a:spcBef>
                <a:spcPts val="0"/>
              </a:spcBef>
              <a:spcAft>
                <a:spcPts val="0"/>
              </a:spcAft>
              <a:buNone/>
            </a:pPr>
            <a:r>
              <a:rPr lang="en-GB"/>
              <a:t>Retrieval  and access of data is easy.</a:t>
            </a:r>
            <a:endParaRPr/>
          </a:p>
          <a:p>
            <a:pPr indent="0" lvl="0" marL="0" rtl="0" algn="l">
              <a:spcBef>
                <a:spcPts val="0"/>
              </a:spcBef>
              <a:spcAft>
                <a:spcPts val="0"/>
              </a:spcAft>
              <a:buNone/>
            </a:pPr>
            <a:r>
              <a:rPr lang="en-GB"/>
              <a:t>Improves efficiency in police department.</a:t>
            </a:r>
            <a:endParaRPr/>
          </a:p>
          <a:p>
            <a:pPr indent="0" lvl="0" marL="0" rtl="0" algn="l">
              <a:spcBef>
                <a:spcPts val="0"/>
              </a:spcBef>
              <a:spcAft>
                <a:spcPts val="0"/>
              </a:spcAft>
              <a:buNone/>
            </a:pPr>
            <a:r>
              <a:rPr lang="en-GB"/>
              <a:t>Better administration and co-ordination.</a:t>
            </a:r>
            <a:endParaRPr/>
          </a:p>
          <a:p>
            <a:pPr indent="0" lvl="0" marL="0" rtl="0" algn="l">
              <a:spcBef>
                <a:spcPts val="0"/>
              </a:spcBef>
              <a:spcAft>
                <a:spcPts val="0"/>
              </a:spcAft>
              <a:buNone/>
            </a:pPr>
            <a:r>
              <a:rPr lang="en-GB"/>
              <a:t>Speedy detection of crimes.</a:t>
            </a:r>
            <a:endParaRPr/>
          </a:p>
          <a:p>
            <a:pPr indent="0" lvl="0" marL="0" rtl="0" algn="l">
              <a:spcBef>
                <a:spcPts val="0"/>
              </a:spcBef>
              <a:spcAft>
                <a:spcPts val="0"/>
              </a:spcAft>
              <a:buNone/>
            </a:pPr>
            <a:r>
              <a:rPr lang="en-GB"/>
              <a:t>Automatic maintenance of registers and reports.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30"/>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402" name="Google Shape;402;p30"/>
          <p:cNvGrpSpPr/>
          <p:nvPr/>
        </p:nvGrpSpPr>
        <p:grpSpPr>
          <a:xfrm>
            <a:off x="4066820" y="1553491"/>
            <a:ext cx="3159984" cy="2439109"/>
            <a:chOff x="3553042" y="1657806"/>
            <a:chExt cx="3461100" cy="2671532"/>
          </a:xfrm>
        </p:grpSpPr>
        <p:sp>
          <p:nvSpPr>
            <p:cNvPr id="403" name="Google Shape;403;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11" name="Google Shape;411;p30"/>
          <p:cNvPicPr preferRelativeResize="0"/>
          <p:nvPr/>
        </p:nvPicPr>
        <p:blipFill rotWithShape="1">
          <a:blip r:embed="rId3">
            <a:alphaModFix/>
          </a:blip>
          <a:srcRect b="0" l="9323" r="9315" t="0"/>
          <a:stretch/>
        </p:blipFill>
        <p:spPr>
          <a:xfrm>
            <a:off x="4115050" y="1605650"/>
            <a:ext cx="2937300" cy="1745700"/>
          </a:xfrm>
          <a:prstGeom prst="rect">
            <a:avLst/>
          </a:prstGeom>
          <a:noFill/>
          <a:ln>
            <a:noFill/>
          </a:ln>
        </p:spPr>
      </p:pic>
      <p:sp>
        <p:nvSpPr>
          <p:cNvPr id="412" name="Google Shape;412;p30"/>
          <p:cNvSpPr/>
          <p:nvPr/>
        </p:nvSpPr>
        <p:spPr>
          <a:xfrm flipH="1">
            <a:off x="4114900" y="1606600"/>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txBox="1"/>
          <p:nvPr/>
        </p:nvSpPr>
        <p:spPr>
          <a:xfrm>
            <a:off x="647350" y="3283825"/>
            <a:ext cx="3419400" cy="149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Presented by-</a:t>
            </a:r>
            <a:endParaRPr>
              <a:solidFill>
                <a:schemeClr val="lt1"/>
              </a:solidFill>
            </a:endParaRPr>
          </a:p>
          <a:p>
            <a:pPr indent="0" lvl="0" marL="0" rtl="0" algn="l">
              <a:spcBef>
                <a:spcPts val="0"/>
              </a:spcBef>
              <a:spcAft>
                <a:spcPts val="0"/>
              </a:spcAft>
              <a:buNone/>
            </a:pPr>
            <a:r>
              <a:t/>
            </a:r>
            <a:endParaRPr>
              <a:solidFill>
                <a:schemeClr val="lt1"/>
              </a:solidFill>
            </a:endParaRPr>
          </a:p>
          <a:p>
            <a:pPr indent="-317500" lvl="0" marL="457200" rtl="0" algn="l">
              <a:spcBef>
                <a:spcPts val="0"/>
              </a:spcBef>
              <a:spcAft>
                <a:spcPts val="0"/>
              </a:spcAft>
              <a:buClr>
                <a:schemeClr val="lt1"/>
              </a:buClr>
              <a:buSzPts val="1400"/>
              <a:buFont typeface="Comfortaa"/>
              <a:buAutoNum type="arabicPeriod"/>
            </a:pPr>
            <a:r>
              <a:rPr b="1" lang="en-GB">
                <a:solidFill>
                  <a:schemeClr val="lt1"/>
                </a:solidFill>
                <a:latin typeface="Comfortaa"/>
                <a:ea typeface="Comfortaa"/>
                <a:cs typeface="Comfortaa"/>
                <a:sym typeface="Comfortaa"/>
              </a:rPr>
              <a:t>Aruna mallela</a:t>
            </a:r>
            <a:endParaRPr b="1">
              <a:solidFill>
                <a:schemeClr val="lt1"/>
              </a:solidFill>
              <a:latin typeface="Comfortaa"/>
              <a:ea typeface="Comfortaa"/>
              <a:cs typeface="Comfortaa"/>
              <a:sym typeface="Comfortaa"/>
            </a:endParaRPr>
          </a:p>
          <a:p>
            <a:pPr indent="-317500" lvl="0" marL="457200" rtl="0" algn="l">
              <a:spcBef>
                <a:spcPts val="0"/>
              </a:spcBef>
              <a:spcAft>
                <a:spcPts val="0"/>
              </a:spcAft>
              <a:buClr>
                <a:schemeClr val="lt1"/>
              </a:buClr>
              <a:buSzPts val="1400"/>
              <a:buFont typeface="Comfortaa"/>
              <a:buAutoNum type="arabicPeriod"/>
            </a:pPr>
            <a:r>
              <a:rPr b="1" lang="en-GB">
                <a:solidFill>
                  <a:schemeClr val="lt1"/>
                </a:solidFill>
                <a:latin typeface="Comfortaa"/>
                <a:ea typeface="Comfortaa"/>
                <a:cs typeface="Comfortaa"/>
                <a:sym typeface="Comfortaa"/>
              </a:rPr>
              <a:t>Jai kiran</a:t>
            </a:r>
            <a:endParaRPr b="1">
              <a:solidFill>
                <a:schemeClr val="lt1"/>
              </a:solidFill>
              <a:latin typeface="Comfortaa"/>
              <a:ea typeface="Comfortaa"/>
              <a:cs typeface="Comfortaa"/>
              <a:sym typeface="Comfortaa"/>
            </a:endParaRPr>
          </a:p>
          <a:p>
            <a:pPr indent="-317500" lvl="0" marL="457200" rtl="0" algn="l">
              <a:spcBef>
                <a:spcPts val="0"/>
              </a:spcBef>
              <a:spcAft>
                <a:spcPts val="0"/>
              </a:spcAft>
              <a:buClr>
                <a:schemeClr val="lt1"/>
              </a:buClr>
              <a:buSzPts val="1400"/>
              <a:buFont typeface="Comfortaa"/>
              <a:buAutoNum type="arabicPeriod"/>
            </a:pPr>
            <a:r>
              <a:rPr b="1" lang="en-GB">
                <a:solidFill>
                  <a:schemeClr val="lt1"/>
                </a:solidFill>
                <a:latin typeface="Comfortaa"/>
                <a:ea typeface="Comfortaa"/>
                <a:cs typeface="Comfortaa"/>
                <a:sym typeface="Comfortaa"/>
              </a:rPr>
              <a:t>Satwik bhatt</a:t>
            </a:r>
            <a:endParaRPr b="1">
              <a:solidFill>
                <a:schemeClr val="lt1"/>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Product video</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55182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Future improvements </a:t>
            </a:r>
            <a:endParaRPr sz="1800">
              <a:solidFill>
                <a:srgbClr val="CACACA"/>
              </a:solidFill>
              <a:latin typeface="Average"/>
              <a:ea typeface="Average"/>
              <a:cs typeface="Average"/>
              <a:sym typeface="Average"/>
            </a:endParaRPr>
          </a:p>
        </p:txBody>
      </p:sp>
      <p:sp>
        <p:nvSpPr>
          <p:cNvPr id="240" name="Google Shape;240;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rPr>
              <a:t>Introducing: </a:t>
            </a:r>
            <a:r>
              <a:rPr lang="en-GB" sz="1800">
                <a:solidFill>
                  <a:srgbClr val="CACACA"/>
                </a:solidFill>
                <a:latin typeface="Average"/>
                <a:ea typeface="Average"/>
                <a:cs typeface="Average"/>
                <a:sym typeface="Average"/>
              </a:rPr>
              <a:t>ECOPS portal</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7" name="Google Shape;247;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Ecops is a web based application which will be available for every citizen to lodge a complaint and report a crime even when user is in move. At present police department is following manual procedure which takes lot of time and citizen should follow different procedure to file a case, or give information on case which is reducing faith on police department in public. This application uses technology to increase faith of police department in public. Using this application data maintenance, generation of reports, analysis of data, planning and coordination will be fast and easy.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3" name="Google Shape;253;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4" name="Google Shape;254;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Citizens in India are not convenient moving around police stations to submit a case because of many reasons like fear, time or ignorance</a:t>
            </a:r>
            <a:endParaRPr>
              <a:solidFill>
                <a:srgbClr val="FFFFFF"/>
              </a:solidFill>
            </a:endParaRPr>
          </a:p>
        </p:txBody>
      </p:sp>
      <p:sp>
        <p:nvSpPr>
          <p:cNvPr id="255" name="Google Shape;255;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Though lot of filed cases are not investigated due to lack of proper evidences and cooperation of public</a:t>
            </a:r>
            <a:endParaRPr>
              <a:solidFill>
                <a:srgbClr val="FFFFFF"/>
              </a:solidFill>
            </a:endParaRPr>
          </a:p>
        </p:txBody>
      </p:sp>
      <p:sp>
        <p:nvSpPr>
          <p:cNvPr id="257" name="Google Shape;257;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8" name="Google Shape;258;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Absence of proper administration resulted in bribery,and other illegal activities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Crime rate analysis</a:t>
            </a:r>
            <a:endParaRPr/>
          </a:p>
        </p:txBody>
      </p:sp>
      <p:grpSp>
        <p:nvGrpSpPr>
          <p:cNvPr id="264" name="Google Shape;264;p21"/>
          <p:cNvGrpSpPr/>
          <p:nvPr/>
        </p:nvGrpSpPr>
        <p:grpSpPr>
          <a:xfrm>
            <a:off x="1235884" y="1649233"/>
            <a:ext cx="2577603" cy="2293473"/>
            <a:chOff x="3737550" y="2784155"/>
            <a:chExt cx="2121833" cy="2057296"/>
          </a:xfrm>
        </p:grpSpPr>
        <p:grpSp>
          <p:nvGrpSpPr>
            <p:cNvPr id="265" name="Google Shape;265;p21"/>
            <p:cNvGrpSpPr/>
            <p:nvPr/>
          </p:nvGrpSpPr>
          <p:grpSpPr>
            <a:xfrm>
              <a:off x="3737550" y="2784155"/>
              <a:ext cx="2121833" cy="2057296"/>
              <a:chOff x="3737550" y="2784155"/>
              <a:chExt cx="2121833" cy="2057296"/>
            </a:xfrm>
          </p:grpSpPr>
          <p:sp>
            <p:nvSpPr>
              <p:cNvPr id="266" name="Google Shape;266;p21"/>
              <p:cNvSpPr txBox="1"/>
              <p:nvPr/>
            </p:nvSpPr>
            <p:spPr>
              <a:xfrm>
                <a:off x="42174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Q1</a:t>
                </a:r>
                <a:endParaRPr sz="800">
                  <a:solidFill>
                    <a:srgbClr val="D9D9D9"/>
                  </a:solidFill>
                </a:endParaRPr>
              </a:p>
            </p:txBody>
          </p:sp>
          <p:sp>
            <p:nvSpPr>
              <p:cNvPr id="267" name="Google Shape;267;p21"/>
              <p:cNvSpPr txBox="1"/>
              <p:nvPr/>
            </p:nvSpPr>
            <p:spPr>
              <a:xfrm>
                <a:off x="4710374" y="4525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800">
                    <a:solidFill>
                      <a:srgbClr val="D9D9D9"/>
                    </a:solidFill>
                  </a:rPr>
                  <a:t>2001</a:t>
                </a:r>
                <a:endParaRPr sz="800">
                  <a:solidFill>
                    <a:srgbClr val="D9D9D9"/>
                  </a:solidFill>
                </a:endParaRPr>
              </a:p>
            </p:txBody>
          </p:sp>
          <p:sp>
            <p:nvSpPr>
              <p:cNvPr id="268" name="Google Shape;268;p21"/>
              <p:cNvSpPr txBox="1"/>
              <p:nvPr/>
            </p:nvSpPr>
            <p:spPr>
              <a:xfrm>
                <a:off x="46518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Q2</a:t>
                </a:r>
                <a:endParaRPr sz="800">
                  <a:solidFill>
                    <a:srgbClr val="D9D9D9"/>
                  </a:solidFill>
                </a:endParaRPr>
              </a:p>
            </p:txBody>
          </p:sp>
          <p:sp>
            <p:nvSpPr>
              <p:cNvPr id="269" name="Google Shape;269;p21"/>
              <p:cNvSpPr txBox="1"/>
              <p:nvPr/>
            </p:nvSpPr>
            <p:spPr>
              <a:xfrm>
                <a:off x="50862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Q3</a:t>
                </a:r>
                <a:endParaRPr sz="800">
                  <a:solidFill>
                    <a:srgbClr val="D9D9D9"/>
                  </a:solidFill>
                </a:endParaRPr>
              </a:p>
            </p:txBody>
          </p:sp>
          <p:sp>
            <p:nvSpPr>
              <p:cNvPr id="270" name="Google Shape;270;p21"/>
              <p:cNvSpPr txBox="1"/>
              <p:nvPr/>
            </p:nvSpPr>
            <p:spPr>
              <a:xfrm>
                <a:off x="55206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Q4</a:t>
                </a:r>
                <a:endParaRPr sz="800">
                  <a:solidFill>
                    <a:srgbClr val="D9D9D9"/>
                  </a:solidFill>
                </a:endParaRPr>
              </a:p>
            </p:txBody>
          </p:sp>
          <p:sp>
            <p:nvSpPr>
              <p:cNvPr id="271" name="Google Shape;271;p21"/>
              <p:cNvSpPr txBox="1"/>
              <p:nvPr/>
            </p:nvSpPr>
            <p:spPr>
              <a:xfrm>
                <a:off x="3737550" y="406388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0%</a:t>
                </a:r>
                <a:endParaRPr sz="800">
                  <a:solidFill>
                    <a:srgbClr val="D9D9D9"/>
                  </a:solidFill>
                </a:endParaRPr>
              </a:p>
            </p:txBody>
          </p:sp>
          <p:sp>
            <p:nvSpPr>
              <p:cNvPr id="272" name="Google Shape;272;p21"/>
              <p:cNvSpPr txBox="1"/>
              <p:nvPr/>
            </p:nvSpPr>
            <p:spPr>
              <a:xfrm>
                <a:off x="3737550" y="380793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20%</a:t>
                </a:r>
                <a:endParaRPr sz="800">
                  <a:solidFill>
                    <a:srgbClr val="D9D9D9"/>
                  </a:solidFill>
                </a:endParaRPr>
              </a:p>
            </p:txBody>
          </p:sp>
          <p:sp>
            <p:nvSpPr>
              <p:cNvPr id="273" name="Google Shape;273;p21"/>
              <p:cNvSpPr txBox="1"/>
              <p:nvPr/>
            </p:nvSpPr>
            <p:spPr>
              <a:xfrm>
                <a:off x="3745239" y="355199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40%</a:t>
                </a:r>
                <a:endParaRPr sz="800">
                  <a:solidFill>
                    <a:srgbClr val="D9D9D9"/>
                  </a:solidFill>
                </a:endParaRPr>
              </a:p>
            </p:txBody>
          </p:sp>
          <p:sp>
            <p:nvSpPr>
              <p:cNvPr id="274" name="Google Shape;274;p21"/>
              <p:cNvSpPr txBox="1"/>
              <p:nvPr/>
            </p:nvSpPr>
            <p:spPr>
              <a:xfrm>
                <a:off x="3737550" y="329604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60%</a:t>
                </a:r>
                <a:endParaRPr sz="800">
                  <a:solidFill>
                    <a:srgbClr val="D9D9D9"/>
                  </a:solidFill>
                </a:endParaRPr>
              </a:p>
            </p:txBody>
          </p:sp>
          <p:sp>
            <p:nvSpPr>
              <p:cNvPr id="275" name="Google Shape;275;p21"/>
              <p:cNvSpPr txBox="1"/>
              <p:nvPr/>
            </p:nvSpPr>
            <p:spPr>
              <a:xfrm>
                <a:off x="3737550" y="3040100"/>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80%</a:t>
                </a:r>
                <a:endParaRPr sz="800">
                  <a:solidFill>
                    <a:srgbClr val="D9D9D9"/>
                  </a:solidFill>
                </a:endParaRPr>
              </a:p>
            </p:txBody>
          </p:sp>
          <p:sp>
            <p:nvSpPr>
              <p:cNvPr id="276" name="Google Shape;276;p21"/>
              <p:cNvSpPr txBox="1"/>
              <p:nvPr/>
            </p:nvSpPr>
            <p:spPr>
              <a:xfrm>
                <a:off x="3737550" y="2784155"/>
                <a:ext cx="4848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100%</a:t>
                </a:r>
                <a:endParaRPr sz="800">
                  <a:solidFill>
                    <a:srgbClr val="D9D9D9"/>
                  </a:solidFill>
                </a:endParaRPr>
              </a:p>
            </p:txBody>
          </p:sp>
          <p:cxnSp>
            <p:nvCxnSpPr>
              <p:cNvPr id="277" name="Google Shape;277;p21"/>
              <p:cNvCxnSpPr>
                <a:stCxn id="278" idx="6"/>
                <a:endCxn id="279" idx="6"/>
              </p:cNvCxnSpPr>
              <p:nvPr/>
            </p:nvCxnSpPr>
            <p:spPr>
              <a:xfrm flipH="1">
                <a:off x="4433905" y="3904692"/>
                <a:ext cx="431400" cy="57300"/>
              </a:xfrm>
              <a:prstGeom prst="straightConnector1">
                <a:avLst/>
              </a:prstGeom>
              <a:noFill/>
              <a:ln cap="flat" cmpd="sng" w="19050">
                <a:solidFill>
                  <a:srgbClr val="D9D9D9"/>
                </a:solidFill>
                <a:prstDash val="solid"/>
                <a:round/>
                <a:headEnd len="med" w="med" type="none"/>
                <a:tailEnd len="med" w="med" type="none"/>
              </a:ln>
            </p:spPr>
          </p:cxnSp>
          <p:cxnSp>
            <p:nvCxnSpPr>
              <p:cNvPr id="280" name="Google Shape;280;p21"/>
              <p:cNvCxnSpPr/>
              <p:nvPr/>
            </p:nvCxnSpPr>
            <p:spPr>
              <a:xfrm>
                <a:off x="42174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81" name="Google Shape;281;p21"/>
              <p:cNvCxnSpPr/>
              <p:nvPr/>
            </p:nvCxnSpPr>
            <p:spPr>
              <a:xfrm>
                <a:off x="42174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82" name="Google Shape;282;p21"/>
              <p:cNvCxnSpPr/>
              <p:nvPr/>
            </p:nvCxnSpPr>
            <p:spPr>
              <a:xfrm>
                <a:off x="42174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83" name="Google Shape;283;p21"/>
              <p:cNvCxnSpPr/>
              <p:nvPr/>
            </p:nvCxnSpPr>
            <p:spPr>
              <a:xfrm>
                <a:off x="42174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84" name="Google Shape;284;p21"/>
              <p:cNvCxnSpPr/>
              <p:nvPr/>
            </p:nvCxnSpPr>
            <p:spPr>
              <a:xfrm>
                <a:off x="42174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285" name="Google Shape;285;p21"/>
              <p:cNvCxnSpPr>
                <a:stCxn id="273" idx="3"/>
              </p:cNvCxnSpPr>
              <p:nvPr/>
            </p:nvCxnSpPr>
            <p:spPr>
              <a:xfrm>
                <a:off x="4230039" y="3648740"/>
                <a:ext cx="150600" cy="276600"/>
              </a:xfrm>
              <a:prstGeom prst="straightConnector1">
                <a:avLst/>
              </a:prstGeom>
              <a:noFill/>
              <a:ln cap="flat" cmpd="sng" w="19050">
                <a:solidFill>
                  <a:srgbClr val="D9D9D9"/>
                </a:solidFill>
                <a:prstDash val="solid"/>
                <a:round/>
                <a:headEnd len="med" w="med" type="none"/>
                <a:tailEnd len="med" w="med" type="none"/>
              </a:ln>
            </p:spPr>
          </p:cxnSp>
          <p:cxnSp>
            <p:nvCxnSpPr>
              <p:cNvPr id="286" name="Google Shape;286;p21"/>
              <p:cNvCxnSpPr>
                <a:stCxn id="278" idx="3"/>
                <a:endCxn id="287" idx="7"/>
              </p:cNvCxnSpPr>
              <p:nvPr/>
            </p:nvCxnSpPr>
            <p:spPr>
              <a:xfrm flipH="1" rot="10800000">
                <a:off x="4792327" y="3664321"/>
                <a:ext cx="492600" cy="270600"/>
              </a:xfrm>
              <a:prstGeom prst="straightConnector1">
                <a:avLst/>
              </a:prstGeom>
              <a:noFill/>
              <a:ln cap="flat" cmpd="sng" w="19050">
                <a:solidFill>
                  <a:srgbClr val="D9D9D9"/>
                </a:solidFill>
                <a:prstDash val="solid"/>
                <a:round/>
                <a:headEnd len="med" w="med" type="none"/>
                <a:tailEnd len="med" w="med" type="none"/>
              </a:ln>
            </p:spPr>
          </p:cxnSp>
          <p:cxnSp>
            <p:nvCxnSpPr>
              <p:cNvPr id="288" name="Google Shape;288;p21"/>
              <p:cNvCxnSpPr>
                <a:stCxn id="287" idx="2"/>
                <a:endCxn id="289" idx="6"/>
              </p:cNvCxnSpPr>
              <p:nvPr/>
            </p:nvCxnSpPr>
            <p:spPr>
              <a:xfrm flipH="1" rot="10800000">
                <a:off x="5211997" y="3584730"/>
                <a:ext cx="528600" cy="109800"/>
              </a:xfrm>
              <a:prstGeom prst="straightConnector1">
                <a:avLst/>
              </a:prstGeom>
              <a:noFill/>
              <a:ln cap="flat" cmpd="sng" w="19050">
                <a:solidFill>
                  <a:srgbClr val="D9D9D9"/>
                </a:solidFill>
                <a:prstDash val="solid"/>
                <a:round/>
                <a:headEnd len="med" w="med" type="none"/>
                <a:tailEnd len="med" w="med" type="none"/>
              </a:ln>
            </p:spPr>
          </p:cxnSp>
          <p:cxnSp>
            <p:nvCxnSpPr>
              <p:cNvPr id="290" name="Google Shape;290;p21"/>
              <p:cNvCxnSpPr/>
              <p:nvPr/>
            </p:nvCxnSpPr>
            <p:spPr>
              <a:xfrm>
                <a:off x="42174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287" name="Google Shape;287;p21"/>
              <p:cNvSpPr/>
              <p:nvPr/>
            </p:nvSpPr>
            <p:spPr>
              <a:xfrm>
                <a:off x="5211997" y="365178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1"/>
              <p:cNvSpPr/>
              <p:nvPr/>
            </p:nvSpPr>
            <p:spPr>
              <a:xfrm>
                <a:off x="4779805" y="386194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1"/>
              <p:cNvSpPr/>
              <p:nvPr/>
            </p:nvSpPr>
            <p:spPr>
              <a:xfrm>
                <a:off x="4348371" y="3919170"/>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1"/>
            <p:cNvSpPr/>
            <p:nvPr/>
          </p:nvSpPr>
          <p:spPr>
            <a:xfrm>
              <a:off x="5654980" y="3541972"/>
              <a:ext cx="85500" cy="85500"/>
            </a:xfrm>
            <a:prstGeom prst="ellipse">
              <a:avLst/>
            </a:prstGeom>
            <a:solidFill>
              <a:srgbClr val="1B212C"/>
            </a:solidFill>
            <a:ln cap="flat" cmpd="sng" w="3810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21"/>
          <p:cNvGrpSpPr/>
          <p:nvPr/>
        </p:nvGrpSpPr>
        <p:grpSpPr>
          <a:xfrm>
            <a:off x="5508297" y="1635933"/>
            <a:ext cx="2224329" cy="2236667"/>
            <a:chOff x="6043904" y="2784155"/>
            <a:chExt cx="2079978" cy="2036296"/>
          </a:xfrm>
        </p:grpSpPr>
        <p:sp>
          <p:nvSpPr>
            <p:cNvPr id="292" name="Google Shape;292;p21"/>
            <p:cNvSpPr txBox="1"/>
            <p:nvPr/>
          </p:nvSpPr>
          <p:spPr>
            <a:xfrm>
              <a:off x="6974887" y="4504251"/>
              <a:ext cx="656100" cy="316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sz="800">
                  <a:solidFill>
                    <a:srgbClr val="D9D9D9"/>
                  </a:solidFill>
                </a:rPr>
                <a:t>2016</a:t>
              </a:r>
              <a:endParaRPr sz="800">
                <a:solidFill>
                  <a:srgbClr val="D9D9D9"/>
                </a:solidFill>
              </a:endParaRPr>
            </a:p>
          </p:txBody>
        </p:sp>
        <p:sp>
          <p:nvSpPr>
            <p:cNvPr id="293" name="Google Shape;293;p21"/>
            <p:cNvSpPr txBox="1"/>
            <p:nvPr/>
          </p:nvSpPr>
          <p:spPr>
            <a:xfrm>
              <a:off x="6481982" y="4286839"/>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Q1</a:t>
              </a:r>
              <a:endParaRPr sz="800">
                <a:solidFill>
                  <a:srgbClr val="D9D9D9"/>
                </a:solidFill>
              </a:endParaRPr>
            </a:p>
          </p:txBody>
        </p:sp>
        <p:sp>
          <p:nvSpPr>
            <p:cNvPr id="294" name="Google Shape;294;p21"/>
            <p:cNvSpPr txBox="1"/>
            <p:nvPr/>
          </p:nvSpPr>
          <p:spPr>
            <a:xfrm>
              <a:off x="69163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Q2</a:t>
              </a:r>
              <a:endParaRPr sz="800">
                <a:solidFill>
                  <a:srgbClr val="D9D9D9"/>
                </a:solidFill>
              </a:endParaRPr>
            </a:p>
          </p:txBody>
        </p:sp>
        <p:sp>
          <p:nvSpPr>
            <p:cNvPr id="295" name="Google Shape;295;p21"/>
            <p:cNvSpPr txBox="1"/>
            <p:nvPr/>
          </p:nvSpPr>
          <p:spPr>
            <a:xfrm>
              <a:off x="73507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Q3</a:t>
              </a:r>
              <a:endParaRPr sz="800">
                <a:solidFill>
                  <a:srgbClr val="D9D9D9"/>
                </a:solidFill>
              </a:endParaRPr>
            </a:p>
          </p:txBody>
        </p:sp>
        <p:sp>
          <p:nvSpPr>
            <p:cNvPr id="296" name="Google Shape;296;p21"/>
            <p:cNvSpPr txBox="1"/>
            <p:nvPr/>
          </p:nvSpPr>
          <p:spPr>
            <a:xfrm>
              <a:off x="7785182" y="4293164"/>
              <a:ext cx="338700" cy="1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rgbClr val="D9D9D9"/>
                  </a:solidFill>
                </a:rPr>
                <a:t>Q4</a:t>
              </a:r>
              <a:endParaRPr sz="800">
                <a:solidFill>
                  <a:srgbClr val="D9D9D9"/>
                </a:solidFill>
              </a:endParaRPr>
            </a:p>
          </p:txBody>
        </p:sp>
        <p:sp>
          <p:nvSpPr>
            <p:cNvPr id="297" name="Google Shape;297;p21"/>
            <p:cNvSpPr txBox="1"/>
            <p:nvPr/>
          </p:nvSpPr>
          <p:spPr>
            <a:xfrm>
              <a:off x="6043904" y="406388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0%</a:t>
              </a:r>
              <a:endParaRPr sz="800">
                <a:solidFill>
                  <a:srgbClr val="D9D9D9"/>
                </a:solidFill>
              </a:endParaRPr>
            </a:p>
          </p:txBody>
        </p:sp>
        <p:sp>
          <p:nvSpPr>
            <p:cNvPr id="298" name="Google Shape;298;p21"/>
            <p:cNvSpPr txBox="1"/>
            <p:nvPr/>
          </p:nvSpPr>
          <p:spPr>
            <a:xfrm>
              <a:off x="6043904" y="380793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20%</a:t>
              </a:r>
              <a:endParaRPr sz="800">
                <a:solidFill>
                  <a:srgbClr val="D9D9D9"/>
                </a:solidFill>
              </a:endParaRPr>
            </a:p>
          </p:txBody>
        </p:sp>
        <p:sp>
          <p:nvSpPr>
            <p:cNvPr id="299" name="Google Shape;299;p21"/>
            <p:cNvSpPr txBox="1"/>
            <p:nvPr/>
          </p:nvSpPr>
          <p:spPr>
            <a:xfrm>
              <a:off x="6043904" y="355199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40%</a:t>
              </a:r>
              <a:endParaRPr sz="800">
                <a:solidFill>
                  <a:srgbClr val="D9D9D9"/>
                </a:solidFill>
              </a:endParaRPr>
            </a:p>
          </p:txBody>
        </p:sp>
        <p:sp>
          <p:nvSpPr>
            <p:cNvPr id="300" name="Google Shape;300;p21"/>
            <p:cNvSpPr txBox="1"/>
            <p:nvPr/>
          </p:nvSpPr>
          <p:spPr>
            <a:xfrm>
              <a:off x="6043904" y="329604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60%</a:t>
              </a:r>
              <a:endParaRPr sz="800">
                <a:solidFill>
                  <a:srgbClr val="D9D9D9"/>
                </a:solidFill>
              </a:endParaRPr>
            </a:p>
          </p:txBody>
        </p:sp>
        <p:sp>
          <p:nvSpPr>
            <p:cNvPr id="301" name="Google Shape;301;p21"/>
            <p:cNvSpPr txBox="1"/>
            <p:nvPr/>
          </p:nvSpPr>
          <p:spPr>
            <a:xfrm>
              <a:off x="6043904" y="3040100"/>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80%</a:t>
              </a:r>
              <a:endParaRPr sz="800">
                <a:solidFill>
                  <a:srgbClr val="D9D9D9"/>
                </a:solidFill>
              </a:endParaRPr>
            </a:p>
          </p:txBody>
        </p:sp>
        <p:sp>
          <p:nvSpPr>
            <p:cNvPr id="302" name="Google Shape;302;p21"/>
            <p:cNvSpPr txBox="1"/>
            <p:nvPr/>
          </p:nvSpPr>
          <p:spPr>
            <a:xfrm>
              <a:off x="6043904" y="2784155"/>
              <a:ext cx="444000" cy="19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800">
                  <a:solidFill>
                    <a:srgbClr val="D9D9D9"/>
                  </a:solidFill>
                </a:rPr>
                <a:t>100%</a:t>
              </a:r>
              <a:endParaRPr sz="800">
                <a:solidFill>
                  <a:srgbClr val="D9D9D9"/>
                </a:solidFill>
              </a:endParaRPr>
            </a:p>
          </p:txBody>
        </p:sp>
        <p:cxnSp>
          <p:nvCxnSpPr>
            <p:cNvPr id="303" name="Google Shape;303;p21"/>
            <p:cNvCxnSpPr>
              <a:stCxn id="304" idx="7"/>
              <a:endCxn id="305" idx="6"/>
            </p:cNvCxnSpPr>
            <p:nvPr/>
          </p:nvCxnSpPr>
          <p:spPr>
            <a:xfrm flipH="1" rot="10800000">
              <a:off x="7552796" y="3180176"/>
              <a:ext cx="440700" cy="69300"/>
            </a:xfrm>
            <a:prstGeom prst="straightConnector1">
              <a:avLst/>
            </a:prstGeom>
            <a:noFill/>
            <a:ln cap="flat" cmpd="sng" w="19050">
              <a:solidFill>
                <a:schemeClr val="accent5"/>
              </a:solidFill>
              <a:prstDash val="solid"/>
              <a:round/>
              <a:headEnd len="med" w="med" type="none"/>
              <a:tailEnd len="med" w="med" type="none"/>
            </a:ln>
          </p:spPr>
        </p:cxnSp>
        <p:sp>
          <p:nvSpPr>
            <p:cNvPr id="305" name="Google Shape;305;p21"/>
            <p:cNvSpPr/>
            <p:nvPr/>
          </p:nvSpPr>
          <p:spPr>
            <a:xfrm>
              <a:off x="7908123" y="3137292"/>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21"/>
            <p:cNvCxnSpPr>
              <a:stCxn id="307" idx="3"/>
              <a:endCxn id="308" idx="3"/>
            </p:cNvCxnSpPr>
            <p:nvPr/>
          </p:nvCxnSpPr>
          <p:spPr>
            <a:xfrm flipH="1">
              <a:off x="6611201" y="3724746"/>
              <a:ext cx="437100" cy="240000"/>
            </a:xfrm>
            <a:prstGeom prst="straightConnector1">
              <a:avLst/>
            </a:prstGeom>
            <a:noFill/>
            <a:ln cap="flat" cmpd="sng" w="19050">
              <a:solidFill>
                <a:schemeClr val="accent5"/>
              </a:solidFill>
              <a:prstDash val="solid"/>
              <a:round/>
              <a:headEnd len="med" w="med" type="none"/>
              <a:tailEnd len="med" w="med" type="none"/>
            </a:ln>
          </p:spPr>
        </p:cxnSp>
        <p:cxnSp>
          <p:nvCxnSpPr>
            <p:cNvPr id="309" name="Google Shape;309;p21"/>
            <p:cNvCxnSpPr/>
            <p:nvPr/>
          </p:nvCxnSpPr>
          <p:spPr>
            <a:xfrm>
              <a:off x="6481970" y="318004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10" name="Google Shape;310;p21"/>
            <p:cNvCxnSpPr/>
            <p:nvPr/>
          </p:nvCxnSpPr>
          <p:spPr>
            <a:xfrm>
              <a:off x="6481970" y="343728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11" name="Google Shape;311;p21"/>
            <p:cNvCxnSpPr/>
            <p:nvPr/>
          </p:nvCxnSpPr>
          <p:spPr>
            <a:xfrm>
              <a:off x="6481970" y="369452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12" name="Google Shape;312;p21"/>
            <p:cNvCxnSpPr/>
            <p:nvPr/>
          </p:nvCxnSpPr>
          <p:spPr>
            <a:xfrm>
              <a:off x="6481970" y="395176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13" name="Google Shape;313;p21"/>
            <p:cNvCxnSpPr/>
            <p:nvPr/>
          </p:nvCxnSpPr>
          <p:spPr>
            <a:xfrm>
              <a:off x="6481970" y="4209005"/>
              <a:ext cx="1641900" cy="0"/>
            </a:xfrm>
            <a:prstGeom prst="straightConnector1">
              <a:avLst/>
            </a:prstGeom>
            <a:noFill/>
            <a:ln cap="flat" cmpd="sng" w="9525">
              <a:solidFill>
                <a:srgbClr val="D9D9D9"/>
              </a:solidFill>
              <a:prstDash val="dot"/>
              <a:round/>
              <a:headEnd len="med" w="med" type="none"/>
              <a:tailEnd len="med" w="med" type="none"/>
            </a:ln>
          </p:spPr>
        </p:cxnSp>
        <p:cxnSp>
          <p:nvCxnSpPr>
            <p:cNvPr id="314" name="Google Shape;314;p21"/>
            <p:cNvCxnSpPr/>
            <p:nvPr/>
          </p:nvCxnSpPr>
          <p:spPr>
            <a:xfrm>
              <a:off x="6462950" y="3565030"/>
              <a:ext cx="178500" cy="377100"/>
            </a:xfrm>
            <a:prstGeom prst="straightConnector1">
              <a:avLst/>
            </a:prstGeom>
            <a:noFill/>
            <a:ln cap="flat" cmpd="sng" w="19050">
              <a:solidFill>
                <a:schemeClr val="accent5"/>
              </a:solidFill>
              <a:prstDash val="solid"/>
              <a:round/>
              <a:headEnd len="med" w="med" type="none"/>
              <a:tailEnd len="med" w="med" type="none"/>
            </a:ln>
          </p:spPr>
        </p:cxnSp>
        <p:cxnSp>
          <p:nvCxnSpPr>
            <p:cNvPr id="315" name="Google Shape;315;p21"/>
            <p:cNvCxnSpPr>
              <a:stCxn id="307" idx="7"/>
              <a:endCxn id="304" idx="7"/>
            </p:cNvCxnSpPr>
            <p:nvPr/>
          </p:nvCxnSpPr>
          <p:spPr>
            <a:xfrm flipH="1" rot="10800000">
              <a:off x="7108759" y="3249388"/>
              <a:ext cx="444000" cy="414900"/>
            </a:xfrm>
            <a:prstGeom prst="straightConnector1">
              <a:avLst/>
            </a:prstGeom>
            <a:noFill/>
            <a:ln cap="flat" cmpd="sng" w="19050">
              <a:solidFill>
                <a:schemeClr val="accent5"/>
              </a:solidFill>
              <a:prstDash val="solid"/>
              <a:round/>
              <a:headEnd len="med" w="med" type="none"/>
              <a:tailEnd len="med" w="med" type="none"/>
            </a:ln>
          </p:spPr>
        </p:cxnSp>
        <p:cxnSp>
          <p:nvCxnSpPr>
            <p:cNvPr id="316" name="Google Shape;316;p21"/>
            <p:cNvCxnSpPr/>
            <p:nvPr/>
          </p:nvCxnSpPr>
          <p:spPr>
            <a:xfrm>
              <a:off x="6481970" y="2922805"/>
              <a:ext cx="1641900" cy="0"/>
            </a:xfrm>
            <a:prstGeom prst="straightConnector1">
              <a:avLst/>
            </a:prstGeom>
            <a:noFill/>
            <a:ln cap="flat" cmpd="sng" w="9525">
              <a:solidFill>
                <a:srgbClr val="D9D9D9"/>
              </a:solidFill>
              <a:prstDash val="dot"/>
              <a:round/>
              <a:headEnd len="med" w="med" type="none"/>
              <a:tailEnd len="med" w="med" type="none"/>
            </a:ln>
          </p:spPr>
        </p:cxnSp>
        <p:sp>
          <p:nvSpPr>
            <p:cNvPr id="304" name="Google Shape;304;p21"/>
            <p:cNvSpPr/>
            <p:nvPr/>
          </p:nvSpPr>
          <p:spPr>
            <a:xfrm>
              <a:off x="7479818" y="3236955"/>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7035780" y="3651767"/>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6598816" y="3891809"/>
              <a:ext cx="85500" cy="85500"/>
            </a:xfrm>
            <a:prstGeom prst="ellipse">
              <a:avLst/>
            </a:prstGeom>
            <a:solidFill>
              <a:srgbClr val="1B212C"/>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322" name="Google Shape;322;p22"/>
          <p:cNvSpPr txBox="1"/>
          <p:nvPr>
            <p:ph idx="1" type="body"/>
          </p:nvPr>
        </p:nvSpPr>
        <p:spPr>
          <a:xfrm>
            <a:off x="4018025" y="1567550"/>
            <a:ext cx="4318500" cy="29982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Reducing the complexity of the system and maintain the large information of the</a:t>
            </a:r>
            <a:r>
              <a:rPr lang="en-GB"/>
              <a:t> data.</a:t>
            </a:r>
            <a:endParaRPr/>
          </a:p>
          <a:p>
            <a:pPr indent="-311150" lvl="0" marL="457200" rtl="0" algn="l">
              <a:spcBef>
                <a:spcPts val="1600"/>
              </a:spcBef>
              <a:spcAft>
                <a:spcPts val="0"/>
              </a:spcAft>
              <a:buSzPts val="1300"/>
              <a:buChar char="●"/>
            </a:pPr>
            <a:r>
              <a:rPr lang="en-GB"/>
              <a:t>M</a:t>
            </a:r>
            <a:r>
              <a:rPr lang="en-GB"/>
              <a:t>aintain the police station creation and have areas of control which can be modified later time through online.</a:t>
            </a:r>
            <a:endParaRPr/>
          </a:p>
          <a:p>
            <a:pPr indent="-311150" lvl="0" marL="457200" rtl="0" algn="l">
              <a:spcBef>
                <a:spcPts val="1600"/>
              </a:spcBef>
              <a:spcAft>
                <a:spcPts val="0"/>
              </a:spcAft>
              <a:buSzPts val="1300"/>
              <a:buChar char="●"/>
            </a:pPr>
            <a:r>
              <a:rPr lang="en-GB"/>
              <a:t> Maintain the criminal information state wise/area wise/age wise through online.</a:t>
            </a:r>
            <a:endParaRPr/>
          </a:p>
          <a:p>
            <a:pPr indent="-311150" lvl="0" marL="457200" rtl="0" algn="l">
              <a:spcBef>
                <a:spcPts val="1600"/>
              </a:spcBef>
              <a:spcAft>
                <a:spcPts val="0"/>
              </a:spcAft>
              <a:buSzPts val="1300"/>
              <a:buChar char="●"/>
            </a:pPr>
            <a:r>
              <a:rPr lang="en-GB"/>
              <a:t>A user can report about an incident/unwanted person.</a:t>
            </a:r>
            <a:endParaRPr sz="1200">
              <a:solidFill>
                <a:srgbClr val="666666"/>
              </a:solidFill>
              <a:latin typeface="Georgia"/>
              <a:ea typeface="Georgia"/>
              <a:cs typeface="Georgia"/>
              <a:sym typeface="Georgia"/>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23"/>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Ecops portal</a:t>
            </a:r>
            <a:endParaRPr/>
          </a:p>
        </p:txBody>
      </p:sp>
      <p:sp>
        <p:nvSpPr>
          <p:cNvPr id="328" name="Google Shape;328;p23"/>
          <p:cNvSpPr txBox="1"/>
          <p:nvPr>
            <p:ph idx="2" type="body"/>
          </p:nvPr>
        </p:nvSpPr>
        <p:spPr>
          <a:xfrm>
            <a:off x="1297500" y="1656775"/>
            <a:ext cx="1991100" cy="275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E Cops Project in Java is a web based police management software which is specially designed for police department for managing crime related information. Along with crime management this software can handle human resource related tasks </a:t>
            </a:r>
            <a:endParaRPr/>
          </a:p>
        </p:txBody>
      </p:sp>
      <p:grpSp>
        <p:nvGrpSpPr>
          <p:cNvPr id="329" name="Google Shape;329;p23"/>
          <p:cNvGrpSpPr/>
          <p:nvPr/>
        </p:nvGrpSpPr>
        <p:grpSpPr>
          <a:xfrm>
            <a:off x="4311563" y="1698677"/>
            <a:ext cx="3462484" cy="2672600"/>
            <a:chOff x="3553042" y="1657806"/>
            <a:chExt cx="3461100" cy="2671532"/>
          </a:xfrm>
        </p:grpSpPr>
        <p:sp>
          <p:nvSpPr>
            <p:cNvPr id="330" name="Google Shape;330;p2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38" name="Google Shape;338;p23"/>
          <p:cNvPicPr preferRelativeResize="0"/>
          <p:nvPr/>
        </p:nvPicPr>
        <p:blipFill rotWithShape="1">
          <a:blip r:embed="rId3">
            <a:alphaModFix/>
          </a:blip>
          <a:srcRect b="2399" l="0" r="0" t="2399"/>
          <a:stretch/>
        </p:blipFill>
        <p:spPr>
          <a:xfrm>
            <a:off x="4311569" y="1714949"/>
            <a:ext cx="3356400" cy="1912500"/>
          </a:xfrm>
          <a:prstGeom prst="rect">
            <a:avLst/>
          </a:prstGeom>
          <a:noFill/>
          <a:ln>
            <a:noFill/>
          </a:ln>
        </p:spPr>
      </p:pic>
      <p:sp>
        <p:nvSpPr>
          <p:cNvPr id="339" name="Google Shape;339;p23"/>
          <p:cNvSpPr/>
          <p:nvPr/>
        </p:nvSpPr>
        <p:spPr>
          <a:xfrm flipH="1">
            <a:off x="4182092" y="17161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DIFFERENT modules</a:t>
            </a:r>
            <a:endParaRPr sz="1000"/>
          </a:p>
        </p:txBody>
      </p:sp>
      <p:sp>
        <p:nvSpPr>
          <p:cNvPr id="345" name="Google Shape;345;p24"/>
          <p:cNvSpPr txBox="1"/>
          <p:nvPr>
            <p:ph type="title"/>
          </p:nvPr>
        </p:nvSpPr>
        <p:spPr>
          <a:xfrm>
            <a:off x="361075" y="1924850"/>
            <a:ext cx="2304900" cy="220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a:t>Admin Module</a:t>
            </a:r>
            <a:endParaRPr/>
          </a:p>
          <a:p>
            <a:pPr indent="-342900" lvl="0" marL="457200" rtl="0" algn="l">
              <a:spcBef>
                <a:spcPts val="0"/>
              </a:spcBef>
              <a:spcAft>
                <a:spcPts val="0"/>
              </a:spcAft>
              <a:buSzPts val="1800"/>
              <a:buChar char="●"/>
            </a:pPr>
            <a:r>
              <a:rPr lang="en-GB"/>
              <a:t>Employee module</a:t>
            </a:r>
            <a:endParaRPr/>
          </a:p>
          <a:p>
            <a:pPr indent="-342900" lvl="0" marL="457200" rtl="0" algn="l">
              <a:spcBef>
                <a:spcPts val="0"/>
              </a:spcBef>
              <a:spcAft>
                <a:spcPts val="0"/>
              </a:spcAft>
              <a:buSzPts val="1800"/>
              <a:buChar char="●"/>
            </a:pPr>
            <a:r>
              <a:rPr lang="en-GB"/>
              <a:t>Citizen module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6" name="Google Shape;346;p24"/>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1600"/>
              </a:spcAft>
              <a:buNone/>
            </a:pPr>
            <a:r>
              <a:t/>
            </a:r>
            <a:endParaRPr/>
          </a:p>
        </p:txBody>
      </p:sp>
      <p:grpSp>
        <p:nvGrpSpPr>
          <p:cNvPr id="347" name="Google Shape;347;p24"/>
          <p:cNvGrpSpPr/>
          <p:nvPr/>
        </p:nvGrpSpPr>
        <p:grpSpPr>
          <a:xfrm>
            <a:off x="2833760" y="1272110"/>
            <a:ext cx="3461100" cy="2671532"/>
            <a:chOff x="3553042" y="1657806"/>
            <a:chExt cx="3461100" cy="2671532"/>
          </a:xfrm>
        </p:grpSpPr>
        <p:sp>
          <p:nvSpPr>
            <p:cNvPr id="348" name="Google Shape;348;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6" name="Google Shape;356;p24"/>
          <p:cNvPicPr preferRelativeResize="0"/>
          <p:nvPr/>
        </p:nvPicPr>
        <p:blipFill rotWithShape="1">
          <a:blip r:embed="rId3">
            <a:alphaModFix/>
          </a:blip>
          <a:srcRect b="6634" l="0" r="0" t="6634"/>
          <a:stretch/>
        </p:blipFill>
        <p:spPr>
          <a:xfrm>
            <a:off x="2886903" y="1329319"/>
            <a:ext cx="3355200" cy="1911900"/>
          </a:xfrm>
          <a:prstGeom prst="rect">
            <a:avLst/>
          </a:prstGeom>
          <a:noFill/>
          <a:ln>
            <a:noFill/>
          </a:ln>
        </p:spPr>
      </p:pic>
      <p:sp>
        <p:nvSpPr>
          <p:cNvPr id="357" name="Google Shape;357;p24"/>
          <p:cNvSpPr/>
          <p:nvPr/>
        </p:nvSpPr>
        <p:spPr>
          <a:xfrm flipH="1">
            <a:off x="2833750" y="1272100"/>
            <a:ext cx="3461100" cy="2035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25"/>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USER abilities</a:t>
            </a:r>
            <a:endParaRPr sz="1800"/>
          </a:p>
        </p:txBody>
      </p:sp>
      <p:pic>
        <p:nvPicPr>
          <p:cNvPr id="363" name="Google Shape;363;p25"/>
          <p:cNvPicPr preferRelativeResize="0"/>
          <p:nvPr/>
        </p:nvPicPr>
        <p:blipFill>
          <a:blip r:embed="rId3">
            <a:alphaModFix/>
          </a:blip>
          <a:stretch>
            <a:fillRect/>
          </a:stretch>
        </p:blipFill>
        <p:spPr>
          <a:xfrm>
            <a:off x="6215775" y="1275200"/>
            <a:ext cx="5377150" cy="3868300"/>
          </a:xfrm>
          <a:prstGeom prst="rect">
            <a:avLst/>
          </a:prstGeom>
          <a:noFill/>
          <a:ln>
            <a:noFill/>
          </a:ln>
        </p:spPr>
      </p:pic>
      <p:pic>
        <p:nvPicPr>
          <p:cNvPr id="364" name="Google Shape;364;p25"/>
          <p:cNvPicPr preferRelativeResize="0"/>
          <p:nvPr/>
        </p:nvPicPr>
        <p:blipFill>
          <a:blip r:embed="rId4">
            <a:alphaModFix/>
          </a:blip>
          <a:stretch>
            <a:fillRect/>
          </a:stretch>
        </p:blipFill>
        <p:spPr>
          <a:xfrm>
            <a:off x="6150050" y="4510675"/>
            <a:ext cx="476250" cy="466725"/>
          </a:xfrm>
          <a:prstGeom prst="rect">
            <a:avLst/>
          </a:prstGeom>
          <a:noFill/>
          <a:ln>
            <a:noFill/>
          </a:ln>
        </p:spPr>
      </p:pic>
      <p:pic>
        <p:nvPicPr>
          <p:cNvPr id="365" name="Google Shape;365;p25"/>
          <p:cNvPicPr preferRelativeResize="0"/>
          <p:nvPr/>
        </p:nvPicPr>
        <p:blipFill>
          <a:blip r:embed="rId5">
            <a:alphaModFix/>
          </a:blip>
          <a:stretch>
            <a:fillRect/>
          </a:stretch>
        </p:blipFill>
        <p:spPr>
          <a:xfrm>
            <a:off x="4734138" y="3350900"/>
            <a:ext cx="2886075" cy="828675"/>
          </a:xfrm>
          <a:prstGeom prst="rect">
            <a:avLst/>
          </a:prstGeom>
          <a:noFill/>
          <a:ln>
            <a:noFill/>
          </a:ln>
        </p:spPr>
      </p:pic>
      <p:pic>
        <p:nvPicPr>
          <p:cNvPr id="366" name="Google Shape;366;p25"/>
          <p:cNvPicPr preferRelativeResize="0"/>
          <p:nvPr/>
        </p:nvPicPr>
        <p:blipFill>
          <a:blip r:embed="rId6">
            <a:alphaModFix/>
          </a:blip>
          <a:stretch>
            <a:fillRect/>
          </a:stretch>
        </p:blipFill>
        <p:spPr>
          <a:xfrm>
            <a:off x="5020388" y="2717425"/>
            <a:ext cx="2466975" cy="457200"/>
          </a:xfrm>
          <a:prstGeom prst="rect">
            <a:avLst/>
          </a:prstGeom>
          <a:noFill/>
          <a:ln>
            <a:noFill/>
          </a:ln>
        </p:spPr>
      </p:pic>
      <p:pic>
        <p:nvPicPr>
          <p:cNvPr id="367" name="Google Shape;367;p25"/>
          <p:cNvPicPr preferRelativeResize="0"/>
          <p:nvPr/>
        </p:nvPicPr>
        <p:blipFill>
          <a:blip r:embed="rId7">
            <a:alphaModFix/>
          </a:blip>
          <a:stretch>
            <a:fillRect/>
          </a:stretch>
        </p:blipFill>
        <p:spPr>
          <a:xfrm>
            <a:off x="5730012" y="1817650"/>
            <a:ext cx="1047750" cy="457200"/>
          </a:xfrm>
          <a:prstGeom prst="rect">
            <a:avLst/>
          </a:prstGeom>
          <a:noFill/>
          <a:ln>
            <a:noFill/>
          </a:ln>
        </p:spPr>
      </p:pic>
      <p:pic>
        <p:nvPicPr>
          <p:cNvPr id="368" name="Google Shape;368;p25"/>
          <p:cNvPicPr preferRelativeResize="0"/>
          <p:nvPr/>
        </p:nvPicPr>
        <p:blipFill>
          <a:blip r:embed="rId8">
            <a:alphaModFix/>
          </a:blip>
          <a:stretch>
            <a:fillRect/>
          </a:stretch>
        </p:blipFill>
        <p:spPr>
          <a:xfrm flipH="1">
            <a:off x="6273874" y="4177300"/>
            <a:ext cx="76200" cy="333375"/>
          </a:xfrm>
          <a:prstGeom prst="rect">
            <a:avLst/>
          </a:prstGeom>
          <a:noFill/>
          <a:ln>
            <a:noFill/>
          </a:ln>
        </p:spPr>
      </p:pic>
      <p:pic>
        <p:nvPicPr>
          <p:cNvPr id="369" name="Google Shape;369;p25"/>
          <p:cNvPicPr preferRelativeResize="0"/>
          <p:nvPr/>
        </p:nvPicPr>
        <p:blipFill>
          <a:blip r:embed="rId9">
            <a:alphaModFix/>
          </a:blip>
          <a:stretch>
            <a:fillRect/>
          </a:stretch>
        </p:blipFill>
        <p:spPr>
          <a:xfrm>
            <a:off x="6350087" y="3174613"/>
            <a:ext cx="76200" cy="333375"/>
          </a:xfrm>
          <a:prstGeom prst="rect">
            <a:avLst/>
          </a:prstGeom>
          <a:noFill/>
          <a:ln>
            <a:noFill/>
          </a:ln>
        </p:spPr>
      </p:pic>
      <p:pic>
        <p:nvPicPr>
          <p:cNvPr id="370" name="Google Shape;370;p25"/>
          <p:cNvPicPr preferRelativeResize="0"/>
          <p:nvPr/>
        </p:nvPicPr>
        <p:blipFill>
          <a:blip r:embed="rId10">
            <a:alphaModFix/>
          </a:blip>
          <a:stretch>
            <a:fillRect/>
          </a:stretch>
        </p:blipFill>
        <p:spPr>
          <a:xfrm>
            <a:off x="6215775" y="2329450"/>
            <a:ext cx="76200" cy="333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